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9"/>
  </p:notesMasterIdLst>
  <p:sldIdLst>
    <p:sldId id="256" r:id="rId2"/>
    <p:sldId id="277" r:id="rId3"/>
    <p:sldId id="257" r:id="rId4"/>
    <p:sldId id="258" r:id="rId5"/>
    <p:sldId id="259" r:id="rId6"/>
    <p:sldId id="278" r:id="rId7"/>
    <p:sldId id="282" r:id="rId8"/>
    <p:sldId id="281" r:id="rId9"/>
    <p:sldId id="261" r:id="rId10"/>
    <p:sldId id="267" r:id="rId11"/>
    <p:sldId id="269" r:id="rId12"/>
    <p:sldId id="280" r:id="rId13"/>
    <p:sldId id="279" r:id="rId14"/>
    <p:sldId id="283" r:id="rId15"/>
    <p:sldId id="275" r:id="rId16"/>
    <p:sldId id="276" r:id="rId17"/>
    <p:sldId id="274" r:id="rId1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91" autoAdjust="0"/>
    <p:restoredTop sz="96975" autoAdjust="0"/>
  </p:normalViewPr>
  <p:slideViewPr>
    <p:cSldViewPr snapToGrid="0">
      <p:cViewPr>
        <p:scale>
          <a:sx n="60" d="100"/>
          <a:sy n="60" d="100"/>
        </p:scale>
        <p:origin x="-1476" y="-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D08E8-3529-4F30-8B74-29680492DBBE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376D8-C843-4C94-8246-5DBD0B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95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52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13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4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84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8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9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44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17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ar-IQ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22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04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46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39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376D8-C843-4C94-8246-5DBD0B536B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57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5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9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63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5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6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91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1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2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1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00C41-4132-405C-901F-1917745B9D2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5CC9C-ED16-4F92-B9FF-D02E4AB36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3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378"/>
          </a:xfrm>
        </p:spPr>
        <p:txBody>
          <a:bodyPr>
            <a:normAutofit/>
          </a:bodyPr>
          <a:lstStyle/>
          <a:p>
            <a:pPr algn="r"/>
            <a:r>
              <a:rPr lang="en-US" sz="2400" b="1" dirty="0" smtClean="0">
                <a:latin typeface="+mn-lt"/>
              </a:rPr>
              <a:t>University of </a:t>
            </a:r>
            <a:r>
              <a:rPr lang="en-US" sz="2400" b="1" dirty="0" err="1" smtClean="0">
                <a:latin typeface="+mn-lt"/>
              </a:rPr>
              <a:t>Basrah</a:t>
            </a:r>
            <a:r>
              <a:rPr lang="en-US" sz="2400" b="1" dirty="0" smtClean="0">
                <a:latin typeface="+mn-lt"/>
              </a:rPr>
              <a:t>	</a:t>
            </a:r>
            <a:br>
              <a:rPr lang="en-US" sz="2400" b="1" dirty="0" smtClean="0">
                <a:latin typeface="+mn-lt"/>
              </a:rPr>
            </a:br>
            <a:r>
              <a:rPr lang="en-US" sz="2400" b="1" dirty="0" smtClean="0">
                <a:latin typeface="+mn-lt"/>
              </a:rPr>
              <a:t>College of Nursing</a:t>
            </a:r>
            <a:endParaRPr lang="en-US" sz="2400" b="1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13347" y="2727270"/>
            <a:ext cx="9144000" cy="379384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&amp;Leadership in Nursing</a:t>
            </a:r>
          </a:p>
          <a:p>
            <a:r>
              <a:rPr lang="en-GB" sz="4000" b="1" dirty="0" err="1">
                <a:solidFill>
                  <a:srgbClr val="FF0000"/>
                </a:solidFill>
                <a:ea typeface="Calibri"/>
                <a:cs typeface="Arial"/>
              </a:rPr>
              <a:t>communicatoin</a:t>
            </a:r>
            <a:r>
              <a:rPr lang="en-GB" sz="4000" b="1" dirty="0">
                <a:solidFill>
                  <a:srgbClr val="FF0000"/>
                </a:solidFill>
                <a:ea typeface="Calibri"/>
                <a:cs typeface="Arial"/>
              </a:rPr>
              <a:t> and </a:t>
            </a:r>
            <a:r>
              <a:rPr lang="en-GB" sz="4000" b="1" dirty="0" err="1">
                <a:solidFill>
                  <a:srgbClr val="FF0000"/>
                </a:solidFill>
                <a:ea typeface="Calibri"/>
                <a:cs typeface="Arial"/>
              </a:rPr>
              <a:t>puplic</a:t>
            </a:r>
            <a:r>
              <a:rPr lang="en-GB" sz="4000" b="1" dirty="0">
                <a:solidFill>
                  <a:srgbClr val="FF0000"/>
                </a:solidFill>
                <a:ea typeface="Calibri"/>
                <a:cs typeface="Arial"/>
              </a:rPr>
              <a:t> Relation </a:t>
            </a:r>
            <a:endParaRPr lang="en-GB" sz="4000" b="1" dirty="0" smtClean="0">
              <a:solidFill>
                <a:srgbClr val="FF0000"/>
              </a:solidFill>
              <a:ea typeface="Calibri"/>
              <a:cs typeface="Arial"/>
            </a:endParaRPr>
          </a:p>
          <a:p>
            <a:r>
              <a:rPr lang="en-US" sz="4000" b="1" dirty="0" smtClean="0">
                <a:solidFill>
                  <a:schemeClr val="tx1"/>
                </a:solidFill>
              </a:rPr>
              <a:t>Lecture four</a:t>
            </a:r>
          </a:p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Prepared by :- Hazim naeem </a:t>
            </a:r>
            <a:r>
              <a:rPr lang="en-US" sz="4000" b="1" dirty="0" err="1" smtClean="0">
                <a:solidFill>
                  <a:schemeClr val="tx1"/>
                </a:solidFill>
              </a:rPr>
              <a:t>waheeb</a:t>
            </a:r>
            <a:endParaRPr lang="en-US" sz="40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304" y="1182712"/>
            <a:ext cx="2060627" cy="1322947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191" y="3954492"/>
            <a:ext cx="3400023" cy="225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2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9187" y="312822"/>
            <a:ext cx="11508828" cy="58641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Channels</a:t>
            </a:r>
            <a:endParaRPr lang="ar-IQ" sz="6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Formal </a:t>
            </a:r>
            <a:r>
              <a:rPr lang="en-US" sz="4800" dirty="0"/>
              <a:t>: From superior to subordinate, down through the levels of management. </a:t>
            </a:r>
            <a:endParaRPr lang="en-US" sz="4800" dirty="0" smtClean="0"/>
          </a:p>
          <a:p>
            <a:pPr marL="0" indent="0">
              <a:buNone/>
            </a:pPr>
            <a:r>
              <a:rPr lang="en-US" sz="4800" b="1" dirty="0" smtClean="0"/>
              <a:t>Examples</a:t>
            </a:r>
            <a:r>
              <a:rPr lang="en-US" sz="4800" dirty="0" smtClean="0"/>
              <a:t> of formal communication that nurse leaders and managers may use include </a:t>
            </a:r>
            <a:r>
              <a:rPr lang="en-US" sz="4800" b="1" dirty="0" smtClean="0"/>
              <a:t>interviewing</a:t>
            </a:r>
            <a:r>
              <a:rPr lang="en-US" sz="4800" dirty="0" smtClean="0"/>
              <a:t>, </a:t>
            </a:r>
            <a:r>
              <a:rPr lang="en-US" sz="4800" b="1" dirty="0" smtClean="0"/>
              <a:t>counseling</a:t>
            </a:r>
            <a:r>
              <a:rPr lang="en-US" sz="4800" dirty="0" smtClean="0"/>
              <a:t>, dealing with </a:t>
            </a:r>
            <a:r>
              <a:rPr lang="en-US" sz="4800" b="1" dirty="0" smtClean="0"/>
              <a:t>complaints</a:t>
            </a:r>
            <a:r>
              <a:rPr lang="en-US" sz="4800" dirty="0" smtClean="0"/>
              <a:t>, </a:t>
            </a:r>
            <a:r>
              <a:rPr lang="en-US" sz="4800" b="1" dirty="0" smtClean="0"/>
              <a:t>managing conflict</a:t>
            </a:r>
            <a:r>
              <a:rPr lang="en-US" sz="4800" dirty="0" smtClean="0"/>
              <a:t>, </a:t>
            </a:r>
            <a:r>
              <a:rPr lang="en-US" sz="4800" b="1" dirty="0" smtClean="0"/>
              <a:t>evaluating</a:t>
            </a:r>
            <a:r>
              <a:rPr lang="en-US" sz="4800" dirty="0" smtClean="0"/>
              <a:t>, and </a:t>
            </a:r>
            <a:r>
              <a:rPr lang="en-US" sz="4800" b="1" dirty="0" smtClean="0"/>
              <a:t>disciplining</a:t>
            </a:r>
            <a:r>
              <a:rPr lang="en-US" sz="4800" dirty="0" smtClean="0"/>
              <a:t>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9211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1" y="438150"/>
            <a:ext cx="11923987" cy="61203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</a:rPr>
              <a:t>Informal </a:t>
            </a:r>
            <a:r>
              <a:rPr lang="en-US" sz="4400" b="1" dirty="0" smtClean="0">
                <a:solidFill>
                  <a:srgbClr val="FF0000"/>
                </a:solidFill>
              </a:rPr>
              <a:t>: </a:t>
            </a:r>
            <a:r>
              <a:rPr lang="en-US" sz="4000" dirty="0"/>
              <a:t>Occurs between individual who are not in the same level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r>
              <a:rPr lang="en-US" sz="4000" dirty="0" smtClean="0"/>
              <a:t> </a:t>
            </a:r>
            <a:r>
              <a:rPr lang="en-US" sz="4000" dirty="0"/>
              <a:t>Nurse managers and leaders use informal communication to create open lines of communication with staff and create a workplace culture that allows employees to feel connected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65020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2505" y="0"/>
            <a:ext cx="11999495" cy="661736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F0000"/>
                </a:solidFill>
              </a:rPr>
              <a:t>Benefits of Communication</a:t>
            </a:r>
          </a:p>
          <a:p>
            <a:pPr marL="0" indent="0">
              <a:buNone/>
            </a:pPr>
            <a:r>
              <a:rPr lang="en-US" sz="5400" dirty="0"/>
              <a:t>1. Communication is a source of information for the members of the organization for the </a:t>
            </a:r>
            <a:r>
              <a:rPr lang="en-US" sz="5400" b="1" dirty="0"/>
              <a:t>decision making process </a:t>
            </a:r>
            <a:r>
              <a:rPr lang="en-US" sz="5400" dirty="0"/>
              <a:t>as it helps in identifying and evaluating the alternative course of action.</a:t>
            </a:r>
          </a:p>
          <a:p>
            <a:pPr marL="0" indent="0">
              <a:buNone/>
            </a:pPr>
            <a:r>
              <a:rPr lang="en-US" sz="5400" dirty="0"/>
              <a:t>2. Communication also plays a crucial role in </a:t>
            </a:r>
            <a:r>
              <a:rPr lang="en-US" sz="5400" b="1" dirty="0"/>
              <a:t>changing the attitudes</a:t>
            </a:r>
            <a:r>
              <a:rPr lang="en-US" sz="5400" dirty="0"/>
              <a:t> of an individual i.e. a </a:t>
            </a:r>
            <a:r>
              <a:rPr lang="en-US" sz="5400" dirty="0" err="1"/>
              <a:t>well informed</a:t>
            </a:r>
            <a:r>
              <a:rPr lang="en-US" sz="5400" dirty="0"/>
              <a:t> individual will have a better attitude than a less informed individual.</a:t>
            </a:r>
          </a:p>
          <a:p>
            <a:pPr marL="0" indent="0">
              <a:buNone/>
            </a:pPr>
            <a:r>
              <a:rPr lang="en-US" sz="5400" dirty="0"/>
              <a:t>3. Communication also helps in </a:t>
            </a:r>
            <a:r>
              <a:rPr lang="en-US" sz="5400" b="1" dirty="0"/>
              <a:t>socialization</a:t>
            </a:r>
            <a:r>
              <a:rPr lang="en-US" sz="5400" dirty="0"/>
              <a:t>. It is also said that one cannot survive without communication.</a:t>
            </a:r>
          </a:p>
          <a:p>
            <a:pPr marL="0" indent="0">
              <a:buNone/>
            </a:pPr>
            <a:r>
              <a:rPr lang="en-US" sz="5400" dirty="0"/>
              <a:t>4. Communication helps in </a:t>
            </a:r>
            <a:r>
              <a:rPr lang="en-US" sz="5400" b="1" dirty="0"/>
              <a:t>controlling the process</a:t>
            </a:r>
            <a:r>
              <a:rPr lang="en-US" sz="5400" dirty="0"/>
              <a:t>. It helps in controlling the behavior of the members of the organization in different ways.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88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Barriers to communication: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/>
              <a:t>Language and Cultural Differences</a:t>
            </a:r>
            <a:r>
              <a:rPr lang="en-US" dirty="0"/>
              <a:t>: In multicultural healthcare settings, language barriers can lead to misunderstandings and inadequate information </a:t>
            </a:r>
            <a:r>
              <a:rPr lang="en-US" dirty="0" smtClean="0"/>
              <a:t>exchange.</a:t>
            </a:r>
            <a:endParaRPr lang="en-US" dirty="0"/>
          </a:p>
          <a:p>
            <a:r>
              <a:rPr lang="en-US" b="1" dirty="0"/>
              <a:t>Technological Challenges</a:t>
            </a:r>
            <a:r>
              <a:rPr lang="en-US" dirty="0"/>
              <a:t>: Unfamiliarity with electronic health records (</a:t>
            </a:r>
            <a:r>
              <a:rPr lang="en-US" dirty="0" err="1"/>
              <a:t>EHRs</a:t>
            </a:r>
            <a:r>
              <a:rPr lang="en-US" dirty="0"/>
              <a:t>) and other digital systems can impede timely communication.</a:t>
            </a:r>
          </a:p>
          <a:p>
            <a:r>
              <a:rPr lang="en-US" b="1" dirty="0"/>
              <a:t>Hierarchy and Power Dynamics</a:t>
            </a:r>
            <a:r>
              <a:rPr lang="en-US" dirty="0"/>
              <a:t>: Hierarchical structures can make nurses hesitant to express their opinions to higher-ranking </a:t>
            </a:r>
            <a:r>
              <a:rPr lang="en-US" dirty="0" smtClean="0"/>
              <a:t>professionals.</a:t>
            </a:r>
            <a:endParaRPr lang="en-US" dirty="0"/>
          </a:p>
          <a:p>
            <a:r>
              <a:rPr lang="en-US" b="1" dirty="0"/>
              <a:t>Emotional and Psychological Factors</a:t>
            </a:r>
            <a:r>
              <a:rPr lang="en-US" dirty="0"/>
              <a:t>: Stress, fatigue, and burnout can affect communication skills, leading to misinterpretation of messages.</a:t>
            </a:r>
          </a:p>
          <a:p>
            <a:r>
              <a:rPr lang="en-US" b="1" dirty="0"/>
              <a:t>Time Constraints</a:t>
            </a:r>
            <a:r>
              <a:rPr lang="en-US" dirty="0"/>
              <a:t>: Overwhelming workloads can limit the time available for meaningful patient interactions.</a:t>
            </a:r>
          </a:p>
        </p:txBody>
      </p:sp>
    </p:spTree>
    <p:extLst>
      <p:ext uri="{BB962C8B-B14F-4D97-AF65-F5344CB8AC3E}">
        <p14:creationId xmlns:p14="http://schemas.microsoft.com/office/powerpoint/2010/main" val="3335014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741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Strategies to Overcome </a:t>
            </a:r>
            <a:r>
              <a:rPr lang="en-US" b="1" dirty="0" smtClean="0">
                <a:solidFill>
                  <a:srgbClr val="FF0000"/>
                </a:solidFill>
              </a:rPr>
              <a:t>Barriers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2247" y="1182415"/>
            <a:ext cx="11808373" cy="54391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Active Listening</a:t>
            </a:r>
            <a:r>
              <a:rPr lang="en-US" dirty="0"/>
              <a:t>: Engage with patients and colleagues by maintaining eye contact and showing attentiveness.</a:t>
            </a:r>
          </a:p>
          <a:p>
            <a:r>
              <a:rPr lang="en-US" b="1" dirty="0"/>
              <a:t>Cultural Competence Training</a:t>
            </a:r>
            <a:r>
              <a:rPr lang="en-US" dirty="0"/>
              <a:t>: Provide training to staff to improve understanding and communication with patients from diverse backgrounds.</a:t>
            </a:r>
          </a:p>
          <a:p>
            <a:r>
              <a:rPr lang="en-US" b="1" dirty="0"/>
              <a:t>Technology Training</a:t>
            </a:r>
            <a:r>
              <a:rPr lang="en-US" dirty="0"/>
              <a:t>: Offer training sessions to familiarize staff with </a:t>
            </a:r>
            <a:r>
              <a:rPr lang="en-US" dirty="0" err="1"/>
              <a:t>EHRs</a:t>
            </a:r>
            <a:r>
              <a:rPr lang="en-US" dirty="0"/>
              <a:t> and other digital tools.</a:t>
            </a:r>
          </a:p>
          <a:p>
            <a:r>
              <a:rPr lang="en-US" b="1" dirty="0"/>
              <a:t>Promote Open Communication</a:t>
            </a:r>
            <a:r>
              <a:rPr lang="en-US" dirty="0"/>
              <a:t>: Encourage a culture of collaboration and open communication across all levels of the organization.</a:t>
            </a:r>
          </a:p>
          <a:p>
            <a:r>
              <a:rPr lang="en-US" b="1" dirty="0"/>
              <a:t>Address Emotional Well-being</a:t>
            </a:r>
            <a:r>
              <a:rPr lang="en-US" dirty="0"/>
              <a:t>: Implement programs to support the emotional well-being of nurses, reducing stress and burnout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684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latin typeface="+mn-lt"/>
              </a:rPr>
              <a:t>REFERENCES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dirty="0"/>
              <a:t>Koontz H &amp;</a:t>
            </a:r>
            <a:r>
              <a:rPr lang="en-US" dirty="0" err="1"/>
              <a:t>Weihrich</a:t>
            </a:r>
            <a:r>
              <a:rPr lang="en-US" dirty="0"/>
              <a:t> H . Essentials of management an international </a:t>
            </a:r>
          </a:p>
          <a:p>
            <a:pPr marL="0" indent="0" algn="l">
              <a:buNone/>
            </a:pPr>
            <a:r>
              <a:rPr lang="en-US" dirty="0"/>
              <a:t>perspective. (</a:t>
            </a:r>
            <a:r>
              <a:rPr lang="en-US" dirty="0" err="1"/>
              <a:t>Istedn</a:t>
            </a:r>
            <a:r>
              <a:rPr lang="en-US" dirty="0"/>
              <a:t>). New Delhi: Tata McGraw Hill publishers; 2007.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Koontz </a:t>
            </a:r>
            <a:r>
              <a:rPr lang="en-US" dirty="0"/>
              <a:t>H &amp;</a:t>
            </a:r>
            <a:r>
              <a:rPr lang="en-US" dirty="0" err="1"/>
              <a:t>Weihrich</a:t>
            </a:r>
            <a:r>
              <a:rPr lang="en-US" dirty="0"/>
              <a:t> H. Management a global perspective. 1st </a:t>
            </a:r>
            <a:r>
              <a:rPr lang="en-US" dirty="0" err="1"/>
              <a:t>edn</a:t>
            </a:r>
            <a:r>
              <a:rPr lang="en-US" dirty="0"/>
              <a:t>. New </a:t>
            </a:r>
            <a:r>
              <a:rPr lang="en-US" dirty="0" smtClean="0"/>
              <a:t>Delhi</a:t>
            </a:r>
            <a:r>
              <a:rPr lang="en-US" dirty="0"/>
              <a:t>: Tata Mc. </a:t>
            </a:r>
            <a:r>
              <a:rPr lang="en-US" dirty="0" err="1"/>
              <a:t>Graw</a:t>
            </a:r>
            <a:r>
              <a:rPr lang="en-US" dirty="0"/>
              <a:t> Hill publishers;2001.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Anthony </a:t>
            </a:r>
            <a:r>
              <a:rPr lang="en-US" dirty="0"/>
              <a:t>M K, Theresa S, JoAnn Glick, Martha Duffy and Fran </a:t>
            </a:r>
            <a:r>
              <a:rPr lang="en-US" dirty="0" err="1"/>
              <a:t>Paschall</a:t>
            </a:r>
            <a:r>
              <a:rPr lang="en-US" dirty="0"/>
              <a:t>. </a:t>
            </a:r>
            <a:r>
              <a:rPr lang="en-US" dirty="0" smtClean="0"/>
              <a:t>Leadership </a:t>
            </a:r>
            <a:r>
              <a:rPr lang="en-US" dirty="0"/>
              <a:t>and nurse retention, the pivotal role of nurse managers. JONA. Vol 35, </a:t>
            </a:r>
            <a:r>
              <a:rPr lang="en-US" dirty="0" smtClean="0"/>
              <a:t>Mar </a:t>
            </a:r>
            <a:r>
              <a:rPr lang="en-US" dirty="0"/>
              <a:t>2005.</a:t>
            </a:r>
          </a:p>
        </p:txBody>
      </p:sp>
    </p:spTree>
    <p:extLst>
      <p:ext uri="{BB962C8B-B14F-4D97-AF65-F5344CB8AC3E}">
        <p14:creationId xmlns:p14="http://schemas.microsoft.com/office/powerpoint/2010/main" val="40201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Home work 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3600" dirty="0"/>
              <a:t>TYPES OF COMMUNICATION </a:t>
            </a:r>
            <a:r>
              <a:rPr lang="en-US" sz="3600" dirty="0" smtClean="0"/>
              <a:t>? </a:t>
            </a:r>
          </a:p>
          <a:p>
            <a:pPr algn="l" rtl="0">
              <a:buFont typeface="Wingdings" panose="05000000000000000000" pitchFamily="2" charset="2"/>
              <a:buChar char="q"/>
            </a:pPr>
            <a:r>
              <a:rPr lang="en-US" sz="3600" dirty="0"/>
              <a:t>Different between FORMAL AND INFORMAL </a:t>
            </a:r>
            <a:r>
              <a:rPr lang="en-US" sz="3600" dirty="0" smtClean="0"/>
              <a:t>COMMUNICATION?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What are the elements of the communication process and explain one of </a:t>
            </a:r>
            <a:r>
              <a:rPr lang="en-US" sz="3600" dirty="0" smtClean="0"/>
              <a:t>them?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What are the communication barriers?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4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171450"/>
            <a:ext cx="11791950" cy="6438900"/>
          </a:xfrm>
        </p:spPr>
      </p:pic>
    </p:spTree>
    <p:extLst>
      <p:ext uri="{BB962C8B-B14F-4D97-AF65-F5344CB8AC3E}">
        <p14:creationId xmlns:p14="http://schemas.microsoft.com/office/powerpoint/2010/main" val="372294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ea typeface="Calibri"/>
                <a:cs typeface="Arial"/>
              </a:rPr>
              <a:t>4 : </a:t>
            </a:r>
            <a:r>
              <a:rPr lang="en-GB" b="1" dirty="0" err="1">
                <a:solidFill>
                  <a:srgbClr val="FF0000"/>
                </a:solidFill>
                <a:ea typeface="Calibri"/>
                <a:cs typeface="Arial"/>
              </a:rPr>
              <a:t>communicatoin</a:t>
            </a:r>
            <a:r>
              <a:rPr lang="en-GB" b="1" dirty="0">
                <a:solidFill>
                  <a:srgbClr val="FF0000"/>
                </a:solidFill>
                <a:ea typeface="Calibri"/>
                <a:cs typeface="Arial"/>
              </a:rPr>
              <a:t> and </a:t>
            </a:r>
            <a:r>
              <a:rPr lang="en-GB" b="1" dirty="0" err="1">
                <a:solidFill>
                  <a:srgbClr val="FF0000"/>
                </a:solidFill>
                <a:ea typeface="Calibri"/>
                <a:cs typeface="Arial"/>
              </a:rPr>
              <a:t>puplic</a:t>
            </a:r>
            <a:r>
              <a:rPr lang="en-GB" b="1" dirty="0">
                <a:solidFill>
                  <a:srgbClr val="FF0000"/>
                </a:solidFill>
                <a:ea typeface="Calibri"/>
                <a:cs typeface="Arial"/>
              </a:rPr>
              <a:t> </a:t>
            </a:r>
            <a:r>
              <a:rPr lang="en-GB" b="1" dirty="0" smtClean="0">
                <a:solidFill>
                  <a:srgbClr val="FF0000"/>
                </a:solidFill>
                <a:ea typeface="Calibri"/>
                <a:cs typeface="Arial"/>
              </a:rPr>
              <a:t>Relation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4.1 </a:t>
            </a:r>
            <a:r>
              <a:rPr lang="en-GB" dirty="0" err="1">
                <a:ea typeface="Calibri"/>
                <a:cs typeface="Arial"/>
              </a:rPr>
              <a:t>Dfinition</a:t>
            </a:r>
            <a:r>
              <a:rPr lang="en-GB" dirty="0">
                <a:ea typeface="Calibri"/>
                <a:cs typeface="Arial"/>
              </a:rPr>
              <a:t> of communication</a:t>
            </a:r>
            <a:endParaRPr lang="en-US" dirty="0"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</a:t>
            </a:r>
            <a:r>
              <a:rPr lang="en-GB" dirty="0">
                <a:ea typeface="Calibri"/>
                <a:cs typeface="Arial"/>
              </a:rPr>
              <a:t>4.2- Communication </a:t>
            </a:r>
            <a:r>
              <a:rPr lang="en-GB" dirty="0" smtClean="0">
                <a:ea typeface="Calibri"/>
                <a:cs typeface="Arial"/>
              </a:rPr>
              <a:t>process</a:t>
            </a:r>
          </a:p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4.3- </a:t>
            </a:r>
            <a:r>
              <a:rPr lang="en-US" dirty="0"/>
              <a:t>Characteristics of Communication in Nursing</a:t>
            </a:r>
            <a:endParaRPr lang="en-US" dirty="0"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4.4- </a:t>
            </a:r>
            <a:r>
              <a:rPr lang="en-GB" dirty="0">
                <a:ea typeface="Calibri"/>
                <a:cs typeface="Arial"/>
              </a:rPr>
              <a:t>Communication </a:t>
            </a:r>
            <a:r>
              <a:rPr lang="en-GB" dirty="0" smtClean="0">
                <a:ea typeface="Calibri"/>
                <a:cs typeface="Arial"/>
              </a:rPr>
              <a:t>Functions</a:t>
            </a:r>
          </a:p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4.5- </a:t>
            </a:r>
            <a:r>
              <a:rPr lang="en-GB" dirty="0">
                <a:ea typeface="Calibri"/>
                <a:cs typeface="Arial"/>
              </a:rPr>
              <a:t>Directions of </a:t>
            </a:r>
            <a:r>
              <a:rPr lang="en-GB" dirty="0" smtClean="0">
                <a:ea typeface="Calibri"/>
                <a:cs typeface="Arial"/>
              </a:rPr>
              <a:t>communication</a:t>
            </a:r>
            <a:endParaRPr lang="en-US" dirty="0" smtClean="0"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4.6- </a:t>
            </a:r>
            <a:r>
              <a:rPr lang="en-GB" dirty="0" err="1">
                <a:ea typeface="Calibri"/>
                <a:cs typeface="Arial"/>
              </a:rPr>
              <a:t>Typs</a:t>
            </a:r>
            <a:r>
              <a:rPr lang="en-GB" dirty="0">
                <a:ea typeface="Calibri"/>
                <a:cs typeface="Arial"/>
              </a:rPr>
              <a:t> of communication </a:t>
            </a:r>
            <a:endParaRPr lang="en-US" dirty="0"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dirty="0" smtClean="0">
                <a:ea typeface="Calibri"/>
                <a:cs typeface="Arial"/>
              </a:rPr>
              <a:t>      4.7- </a:t>
            </a:r>
            <a:r>
              <a:rPr lang="en-GB" dirty="0">
                <a:ea typeface="Calibri"/>
                <a:cs typeface="Arial"/>
              </a:rPr>
              <a:t>Benefits of communication </a:t>
            </a:r>
            <a:endParaRPr lang="en-US" dirty="0">
              <a:ea typeface="Calibri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ea typeface="Calibri"/>
              </a:rPr>
              <a:t>      </a:t>
            </a:r>
            <a:r>
              <a:rPr lang="en-GB" dirty="0" smtClean="0">
                <a:ea typeface="Calibri"/>
                <a:cs typeface="Arial"/>
              </a:rPr>
              <a:t>4.8- </a:t>
            </a:r>
            <a:r>
              <a:rPr lang="en-GB" dirty="0">
                <a:ea typeface="Calibri"/>
                <a:cs typeface="Arial"/>
              </a:rPr>
              <a:t>Barriers of </a:t>
            </a:r>
            <a:r>
              <a:rPr lang="en-GB" dirty="0" err="1" smtClean="0">
                <a:ea typeface="Calibri"/>
                <a:cs typeface="Arial"/>
              </a:rPr>
              <a:t>communcation</a:t>
            </a:r>
            <a:endParaRPr lang="en-US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729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7655" y="240632"/>
            <a:ext cx="11824139" cy="66173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communication</a:t>
            </a:r>
            <a:endParaRPr lang="en-US" sz="5400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Communication</a:t>
            </a:r>
            <a:r>
              <a:rPr lang="en-US" b="1" dirty="0" smtClean="0"/>
              <a:t> </a:t>
            </a:r>
            <a:r>
              <a:rPr lang="en-US" b="1" dirty="0"/>
              <a:t>is an essential tool for nursing practice because there is a critical link between effective communication and positive patient outcomes.</a:t>
            </a:r>
          </a:p>
          <a:p>
            <a:pPr marL="0" indent="0" algn="l">
              <a:buNone/>
            </a:pPr>
            <a:endParaRPr lang="en-US" b="1" dirty="0"/>
          </a:p>
          <a:p>
            <a:pPr marL="0" indent="0" algn="l">
              <a:buNone/>
            </a:pPr>
            <a:r>
              <a:rPr lang="en-US" b="1" dirty="0"/>
              <a:t>Nurses must communicate effectively with all members of the health care team, including other nurses, the patient, </a:t>
            </a:r>
            <a:r>
              <a:rPr lang="en-US" b="1" dirty="0" smtClean="0"/>
              <a:t>and</a:t>
            </a:r>
            <a:endParaRPr lang="ar-IQ" b="1" dirty="0" smtClean="0"/>
          </a:p>
          <a:p>
            <a:pPr marL="0" indent="0" algn="l">
              <a:buNone/>
            </a:pPr>
            <a:r>
              <a:rPr lang="en-US" b="1" dirty="0" smtClean="0"/>
              <a:t> </a:t>
            </a:r>
            <a:r>
              <a:rPr lang="en-US" b="1" dirty="0"/>
              <a:t>the patient's family</a:t>
            </a:r>
            <a:r>
              <a:rPr lang="en-US" b="1" dirty="0" smtClean="0"/>
              <a:t>.</a:t>
            </a:r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Effective communication </a:t>
            </a:r>
            <a:r>
              <a:rPr lang="en-US" b="1" dirty="0"/>
              <a:t>involves two distinct steps: </a:t>
            </a:r>
            <a:r>
              <a:rPr lang="en-US" b="1" dirty="0">
                <a:solidFill>
                  <a:srgbClr val="FF0000"/>
                </a:solidFill>
              </a:rPr>
              <a:t>the first </a:t>
            </a:r>
            <a:r>
              <a:rPr lang="en-US" b="1" dirty="0"/>
              <a:t>is expressing ideas appropriately; </a:t>
            </a:r>
            <a:r>
              <a:rPr lang="en-US" b="1" dirty="0">
                <a:solidFill>
                  <a:srgbClr val="FF0000"/>
                </a:solidFill>
              </a:rPr>
              <a:t>the second </a:t>
            </a:r>
            <a:r>
              <a:rPr lang="en-US" b="1" dirty="0"/>
              <a:t>is understanding the audience being communicated to.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1500" y="141288"/>
            <a:ext cx="10972800" cy="696912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rgbClr val="FF0000"/>
                </a:solidFill>
                <a:ea typeface="Calibri"/>
                <a:cs typeface="Arial"/>
              </a:rPr>
              <a:t> </a:t>
            </a:r>
            <a:r>
              <a:rPr lang="en-GB" b="1" dirty="0" smtClean="0">
                <a:solidFill>
                  <a:srgbClr val="FF0000"/>
                </a:solidFill>
                <a:ea typeface="Calibri"/>
                <a:cs typeface="Arial"/>
              </a:rPr>
              <a:t>Communication </a:t>
            </a:r>
            <a:r>
              <a:rPr lang="en-GB" b="1" dirty="0">
                <a:solidFill>
                  <a:srgbClr val="FF0000"/>
                </a:solidFill>
                <a:ea typeface="Calibri"/>
                <a:cs typeface="Arial"/>
              </a:rPr>
              <a:t>process</a:t>
            </a:r>
            <a:endParaRPr lang="en-US" sz="54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81050"/>
            <a:ext cx="11715750" cy="5886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communication </a:t>
            </a:r>
            <a:r>
              <a:rPr lang="en-US" b="1" dirty="0" smtClean="0"/>
              <a:t>process: </a:t>
            </a:r>
            <a:r>
              <a:rPr lang="en-US" dirty="0"/>
              <a:t>is a dynamic and interactive flow of information between a sender and a receiver. It's essential in all areas of life, particularly in fields like nursing management, where effective communication ensures team collaboration and patient </a:t>
            </a:r>
            <a:r>
              <a:rPr lang="en-US" dirty="0" smtClean="0"/>
              <a:t>safety. And includes </a:t>
            </a:r>
            <a:r>
              <a:rPr lang="en-US" dirty="0"/>
              <a:t>the following elements: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Sender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/>
              <a:t>The person who initiates the </a:t>
            </a:r>
            <a:r>
              <a:rPr lang="en-US" b="1" dirty="0"/>
              <a:t>transmission of information</a:t>
            </a:r>
            <a:r>
              <a:rPr lang="en-US" dirty="0"/>
              <a:t>, ideas, or thoughts, and involves </a:t>
            </a:r>
            <a:r>
              <a:rPr lang="en-US" b="1" dirty="0"/>
              <a:t>one</a:t>
            </a:r>
            <a:r>
              <a:rPr lang="en-US" dirty="0"/>
              <a:t> or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others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Encoding: </a:t>
            </a:r>
            <a:r>
              <a:rPr lang="en-US" dirty="0"/>
              <a:t>The process the sender uses to convey the message, including </a:t>
            </a:r>
            <a:r>
              <a:rPr lang="en-US" b="1" dirty="0"/>
              <a:t>verbal language</a:t>
            </a:r>
            <a:r>
              <a:rPr lang="en-US" dirty="0"/>
              <a:t>, </a:t>
            </a:r>
            <a:r>
              <a:rPr lang="en-US" b="1" dirty="0"/>
              <a:t>tone of voice</a:t>
            </a:r>
            <a:r>
              <a:rPr lang="en-US" dirty="0"/>
              <a:t>, and </a:t>
            </a:r>
            <a:r>
              <a:rPr lang="en-US" b="1" dirty="0"/>
              <a:t>body language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Message: </a:t>
            </a:r>
            <a:r>
              <a:rPr lang="en-US" dirty="0"/>
              <a:t>The information or content the sender conveys, which can be conveyed </a:t>
            </a:r>
            <a:r>
              <a:rPr lang="en-US" b="1" dirty="0"/>
              <a:t>verbally</a:t>
            </a:r>
            <a:r>
              <a:rPr lang="en-US" dirty="0"/>
              <a:t>, </a:t>
            </a:r>
            <a:r>
              <a:rPr lang="en-US" b="1" dirty="0"/>
              <a:t>nonverbally</a:t>
            </a:r>
            <a:r>
              <a:rPr lang="en-US" dirty="0"/>
              <a:t>, and in </a:t>
            </a:r>
            <a:r>
              <a:rPr lang="en-US" b="1" dirty="0" smtClean="0"/>
              <a:t>writing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624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20717"/>
            <a:ext cx="10744200" cy="59562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b="1" dirty="0" smtClean="0">
                <a:solidFill>
                  <a:srgbClr val="FF0000"/>
                </a:solidFill>
              </a:rPr>
              <a:t>hannel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/>
              <a:t>The way the message is conveyed, including </a:t>
            </a:r>
            <a:r>
              <a:rPr lang="en-US" b="1" dirty="0"/>
              <a:t>visual</a:t>
            </a:r>
            <a:r>
              <a:rPr lang="en-US" dirty="0"/>
              <a:t> (such as facial expressions, posture, and body language), </a:t>
            </a:r>
            <a:r>
              <a:rPr lang="en-US" b="1" dirty="0"/>
              <a:t>auditory</a:t>
            </a:r>
            <a:r>
              <a:rPr lang="en-US" dirty="0"/>
              <a:t> (such as spoken words), </a:t>
            </a:r>
            <a:r>
              <a:rPr lang="en-US" b="1" dirty="0"/>
              <a:t>kinesthetic</a:t>
            </a:r>
            <a:r>
              <a:rPr lang="en-US" dirty="0"/>
              <a:t> (such as touch and nonverbal communication), and </a:t>
            </a:r>
            <a:r>
              <a:rPr lang="en-US" b="1" dirty="0"/>
              <a:t>electronic</a:t>
            </a:r>
            <a:r>
              <a:rPr lang="en-US" dirty="0"/>
              <a:t> (such as media such as email or text messages</a:t>
            </a:r>
            <a:r>
              <a:rPr lang="en-US" dirty="0" smtClean="0"/>
              <a:t>).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Receiver: </a:t>
            </a:r>
            <a:r>
              <a:rPr lang="en-US" dirty="0" smtClean="0"/>
              <a:t>The person or persons whom the sender intended to receive the message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Decoding:</a:t>
            </a:r>
            <a:r>
              <a:rPr lang="en-US" dirty="0" smtClean="0"/>
              <a:t> The process of interpreting the message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Feedback</a:t>
            </a:r>
            <a:r>
              <a:rPr lang="en-US" dirty="0"/>
              <a:t>: Determines whether the message was received as intended and can be verbal or non-verbal and allows the sender to correct or clarify the message sent and verify that the message was received accurately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Context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/>
              <a:t>The environment or situation in which communication occurs, influencing how the message is sent, received, and interpreted.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Noise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/>
              <a:t>Any interference or barrier (like language differences, emotions, or misunderstandings) that distorts or disrupts the communication process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07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2505" y="216569"/>
            <a:ext cx="11815011" cy="6472990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Characteristics of Communication in Nursing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b="1" dirty="0">
                <a:solidFill>
                  <a:srgbClr val="FF0000"/>
                </a:solidFill>
              </a:rPr>
              <a:t>Clarity: </a:t>
            </a:r>
            <a:r>
              <a:rPr lang="en-US" dirty="0"/>
              <a:t>Nurses and leaders must be able to articulate information in a simple and straightforward manner to ensure that both patients and staff understand.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>
                <a:solidFill>
                  <a:srgbClr val="FF0000"/>
                </a:solidFill>
              </a:rPr>
              <a:t>Empathy: </a:t>
            </a:r>
            <a:r>
              <a:rPr lang="en-US" dirty="0"/>
              <a:t>The ability to understand and respond to the feelings of others increases the effectiveness of communication, especially in healthcare settings.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b="1" dirty="0">
                <a:solidFill>
                  <a:srgbClr val="FF0000"/>
                </a:solidFill>
              </a:rPr>
              <a:t>Active listening: </a:t>
            </a:r>
            <a:r>
              <a:rPr lang="en-US" dirty="0"/>
              <a:t>This involves hearing and understanding what others are saying, which enhances relationships and builds trust in medical teams.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b="1" dirty="0">
                <a:solidFill>
                  <a:srgbClr val="FF0000"/>
                </a:solidFill>
              </a:rPr>
              <a:t>Nonverbal communication: </a:t>
            </a:r>
            <a:r>
              <a:rPr lang="en-US" dirty="0"/>
              <a:t>This includes facial expressions, body language, and tone of voice, which play an important role in understanding messages.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09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Communication </a:t>
            </a:r>
            <a:r>
              <a:rPr lang="en-US" sz="5400" b="1" dirty="0">
                <a:solidFill>
                  <a:srgbClr val="FF0000"/>
                </a:solidFill>
              </a:rPr>
              <a:t>Functions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Information </a:t>
            </a:r>
            <a:r>
              <a:rPr lang="en-US" dirty="0">
                <a:solidFill>
                  <a:srgbClr val="FF0000"/>
                </a:solidFill>
              </a:rPr>
              <a:t>exchange: </a:t>
            </a:r>
            <a:r>
              <a:rPr lang="en-US" dirty="0"/>
              <a:t>This involves exchanging information among the nursing workforce to ensure integrated </a:t>
            </a:r>
            <a:r>
              <a:rPr lang="en-US" dirty="0" smtClean="0"/>
              <a:t>care.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Coordination </a:t>
            </a:r>
            <a:r>
              <a:rPr lang="en-US" dirty="0">
                <a:solidFill>
                  <a:srgbClr val="FF0000"/>
                </a:solidFill>
              </a:rPr>
              <a:t>of activities: </a:t>
            </a:r>
            <a:r>
              <a:rPr lang="en-US" dirty="0"/>
              <a:t>Communication is used to organize efforts and resources and achieve common </a:t>
            </a:r>
            <a:r>
              <a:rPr lang="en-US" dirty="0" smtClean="0"/>
              <a:t>goals.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Support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/>
              <a:t>This involves providing feedback and emotional support to staff and patients.</a:t>
            </a:r>
          </a:p>
        </p:txBody>
      </p:sp>
    </p:spTree>
    <p:extLst>
      <p:ext uri="{BB962C8B-B14F-4D97-AF65-F5344CB8AC3E}">
        <p14:creationId xmlns:p14="http://schemas.microsoft.com/office/powerpoint/2010/main" val="331090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92505"/>
            <a:ext cx="12192000" cy="66654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dirty="0" smtClean="0">
                <a:solidFill>
                  <a:srgbClr val="FF0000"/>
                </a:solidFill>
                <a:ea typeface="Calibri"/>
                <a:cs typeface="Arial"/>
              </a:rPr>
              <a:t>Directions </a:t>
            </a:r>
            <a:r>
              <a:rPr lang="en-GB" sz="4400" b="1" dirty="0">
                <a:solidFill>
                  <a:srgbClr val="FF0000"/>
                </a:solidFill>
                <a:ea typeface="Calibri"/>
                <a:cs typeface="Arial"/>
              </a:rPr>
              <a:t>of </a:t>
            </a:r>
            <a:r>
              <a:rPr lang="en-GB" sz="4400" b="1" dirty="0" smtClean="0">
                <a:solidFill>
                  <a:srgbClr val="FF0000"/>
                </a:solidFill>
                <a:ea typeface="Calibri"/>
                <a:cs typeface="Arial"/>
              </a:rPr>
              <a:t>communication:</a:t>
            </a:r>
            <a:endParaRPr lang="en-US" sz="4400" b="1" dirty="0">
              <a:solidFill>
                <a:srgbClr val="FF0000"/>
              </a:solidFill>
              <a:ea typeface="Calibri"/>
              <a:cs typeface="Arial"/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. Upward Communication: </a:t>
            </a:r>
            <a:r>
              <a:rPr lang="en-US" b="1" dirty="0"/>
              <a:t>Information and feedback </a:t>
            </a:r>
            <a:r>
              <a:rPr lang="en-US" dirty="0"/>
              <a:t>are transmitted from practitioners to leaders and supervisors to evaluate performance and improve services.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2. Downward Communication: </a:t>
            </a:r>
            <a:r>
              <a:rPr lang="en-US" b="1" dirty="0"/>
              <a:t>Directives and policies </a:t>
            </a:r>
            <a:r>
              <a:rPr lang="en-US" dirty="0"/>
              <a:t>are transmitted from management to practitioners.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3. Horizontal Communication: </a:t>
            </a:r>
            <a:r>
              <a:rPr lang="en-US" dirty="0"/>
              <a:t>Involves </a:t>
            </a:r>
            <a:r>
              <a:rPr lang="en-US" b="1" dirty="0"/>
              <a:t>interaction</a:t>
            </a:r>
            <a:r>
              <a:rPr lang="en-US" dirty="0"/>
              <a:t> between nurses and other health professionals to coordinate care and share knowledge.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4. Diagonal Communication: </a:t>
            </a:r>
            <a:r>
              <a:rPr lang="en-US" dirty="0"/>
              <a:t>Occurs between people of different levels and salaries regardless of their departments, which enhances coordination between different teams.</a:t>
            </a:r>
          </a:p>
        </p:txBody>
      </p:sp>
    </p:spTree>
    <p:extLst>
      <p:ext uri="{BB962C8B-B14F-4D97-AF65-F5344CB8AC3E}">
        <p14:creationId xmlns:p14="http://schemas.microsoft.com/office/powerpoint/2010/main" val="1057984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6483" y="223236"/>
            <a:ext cx="10515600" cy="896116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communication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3781" y="1229710"/>
            <a:ext cx="11682249" cy="538064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Verbal communication 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/>
              <a:t>It is a conscious way of communicating. It occurs face to face using spoken language, over the phone, or through written messages </a:t>
            </a:r>
            <a:r>
              <a:rPr lang="en-US" dirty="0" smtClean="0"/>
              <a:t>.</a:t>
            </a:r>
          </a:p>
          <a:p>
            <a:r>
              <a:rPr lang="en-US" b="1" dirty="0">
                <a:solidFill>
                  <a:srgbClr val="FF0000"/>
                </a:solidFill>
              </a:rPr>
              <a:t>Nonverbal communication: </a:t>
            </a:r>
            <a:r>
              <a:rPr lang="en-US" dirty="0"/>
              <a:t>It is not speaking or not saying words, but rather it includes behaviors, actions and facial expressions that convey messages. This is how nonverbal communication occurs and is usually used when a person is unable to speak.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068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1819</TotalTime>
  <Words>1266</Words>
  <Application>Microsoft Office PowerPoint</Application>
  <PresentationFormat>مخصص</PresentationFormat>
  <Paragraphs>95</Paragraphs>
  <Slides>17</Slides>
  <Notes>14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نسق Office</vt:lpstr>
      <vt:lpstr>University of Basrah  College of Nursing</vt:lpstr>
      <vt:lpstr>4 : communicatoin and puplic Relation</vt:lpstr>
      <vt:lpstr>عرض تقديمي في PowerPoint</vt:lpstr>
      <vt:lpstr> Communication process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Types of communication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Strategies to Overcome Barriers</vt:lpstr>
      <vt:lpstr>REFERENCES</vt:lpstr>
      <vt:lpstr>Home work 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HAZEEM</cp:lastModifiedBy>
  <cp:revision>74</cp:revision>
  <dcterms:created xsi:type="dcterms:W3CDTF">2023-08-30T07:13:28Z</dcterms:created>
  <dcterms:modified xsi:type="dcterms:W3CDTF">2025-03-26T21:35:36Z</dcterms:modified>
</cp:coreProperties>
</file>